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71" r:id="rId2"/>
    <p:sldId id="276" r:id="rId3"/>
    <p:sldId id="262" r:id="rId4"/>
    <p:sldId id="348" r:id="rId5"/>
    <p:sldId id="263" r:id="rId6"/>
    <p:sldId id="264" r:id="rId7"/>
    <p:sldId id="349" r:id="rId8"/>
    <p:sldId id="347" r:id="rId9"/>
    <p:sldId id="350" r:id="rId10"/>
    <p:sldId id="259" r:id="rId11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8F7E"/>
    <a:srgbClr val="009900"/>
    <a:srgbClr val="0000FF"/>
    <a:srgbClr val="006666"/>
    <a:srgbClr val="008080"/>
    <a:srgbClr val="4DB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431"/>
    <p:restoredTop sz="95118"/>
  </p:normalViewPr>
  <p:slideViewPr>
    <p:cSldViewPr snapToGrid="0" snapToObjects="1">
      <p:cViewPr varScale="1">
        <p:scale>
          <a:sx n="52" d="100"/>
          <a:sy n="52" d="100"/>
        </p:scale>
        <p:origin x="96" y="6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424F5-CC86-41F2-AE85-3B831D4154A6}" type="datetimeFigureOut">
              <a:rPr lang="es-BO" smtClean="0"/>
              <a:t>18/1/2022</a:t>
            </a:fld>
            <a:endParaRPr lang="es-B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B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B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B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0FC00-CCD4-45A2-B57F-9A252171814B}" type="slidenum">
              <a:rPr lang="es-BO" smtClean="0"/>
              <a:t>‹Nº›</a:t>
            </a:fld>
            <a:endParaRPr lang="es-BO"/>
          </a:p>
        </p:txBody>
      </p:sp>
    </p:spTree>
    <p:extLst>
      <p:ext uri="{BB962C8B-B14F-4D97-AF65-F5344CB8AC3E}">
        <p14:creationId xmlns:p14="http://schemas.microsoft.com/office/powerpoint/2010/main" val="1898959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Optional slide depending on format of presentation/workshop.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58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457200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Optional slide depending on format of presentation/workshop.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074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931CD7-EB86-294D-A124-762B203A6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ADBDCA8-BF4F-BC43-BE58-B960D610E3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13D6CB-240C-674F-86FC-9FC0FB4B2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74E44B5A-9749-4E88-8FC1-14F413276AF3}" type="datetime1">
              <a:rPr lang="es-BO" smtClean="0"/>
              <a:t>18/1/2022</a:t>
            </a:fld>
            <a:endParaRPr lang="es-ES_tradn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DBEC845-C6A5-9B48-AD5B-7BD366D47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s-ES_tradnl"/>
              <a:t>Red Esfera Bolivia - Magdalena Medrano, Martin Villarroel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E9BFD2B-35D1-DA41-BDD1-401B6EE33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/>
          <a:lstStyle/>
          <a:p>
            <a:fld id="{3E60CD5D-6B32-6D47-8E1A-24A211A8FE6A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635998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seño personalizado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479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7269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"/>
          <p:cNvSpPr/>
          <p:nvPr/>
        </p:nvSpPr>
        <p:spPr>
          <a:xfrm>
            <a:off x="-3257" y="-50091"/>
            <a:ext cx="12198514" cy="6958181"/>
          </a:xfrm>
          <a:prstGeom prst="rect">
            <a:avLst/>
          </a:prstGeom>
          <a:solidFill>
            <a:srgbClr val="00A585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>
              <a:defRPr sz="24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87" dirty="0">
              <a:solidFill>
                <a:srgbClr val="FFFFFF"/>
              </a:solidFill>
              <a:latin typeface="Helvetica Light"/>
              <a:ea typeface="Helvetica Light"/>
              <a:cs typeface="Helvetica Light"/>
              <a:sym typeface="Helvetica Light"/>
            </a:endParaRPr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1190626" y="1151930"/>
            <a:ext cx="9810751" cy="794742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190626" y="2321927"/>
            <a:ext cx="9810751" cy="3397050"/>
          </a:xfrm>
          <a:prstGeom prst="rect">
            <a:avLst/>
          </a:prstGeom>
        </p:spPr>
        <p:txBody>
          <a:bodyPr anchor="t"/>
          <a:lstStyle>
            <a:lvl1pPr marL="0" indent="0">
              <a:buSzTx/>
              <a:buNone/>
              <a:defRPr>
                <a:solidFill>
                  <a:srgbClr val="FFFFFF"/>
                </a:solidFill>
              </a:defRPr>
            </a:lvl1pPr>
            <a:lvl2pPr marL="0" indent="0">
              <a:buSzTx/>
              <a:buNone/>
              <a:defRPr>
                <a:solidFill>
                  <a:srgbClr val="FFFFFF"/>
                </a:solidFill>
              </a:defRPr>
            </a:lvl2pPr>
            <a:lvl3pPr marL="0" indent="0">
              <a:buSzTx/>
              <a:buNone/>
              <a:defRPr>
                <a:solidFill>
                  <a:srgbClr val="FFFFFF"/>
                </a:solidFill>
              </a:defRPr>
            </a:lvl3pPr>
            <a:lvl4pPr marL="0" indent="0">
              <a:buSzTx/>
              <a:buNone/>
              <a:defRPr>
                <a:solidFill>
                  <a:srgbClr val="FFFFFF"/>
                </a:solidFill>
              </a:defRPr>
            </a:lvl4pPr>
            <a:lvl5pPr marL="0" indent="0">
              <a:buSz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7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1611" y="6096854"/>
            <a:ext cx="46700" cy="28575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Page"/>
          <p:cNvSpPr txBox="1"/>
          <p:nvPr/>
        </p:nvSpPr>
        <p:spPr>
          <a:xfrm>
            <a:off x="11070540" y="6037787"/>
            <a:ext cx="563251" cy="223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>
            <a:lvl1pPr algn="l">
              <a:defRPr sz="1400" cap="all">
                <a:solidFill>
                  <a:srgbClr val="FFFFFF"/>
                </a:solidFill>
                <a:latin typeface="Open Sans Bold"/>
                <a:ea typeface="Open Sans Bold"/>
                <a:cs typeface="Open Sans Bold"/>
                <a:sym typeface="Open Sans Bold"/>
              </a:defRPr>
            </a:lvl1pPr>
          </a:lstStyle>
          <a:p>
            <a:r>
              <a:rPr sz="984" dirty="0"/>
              <a:t>Page</a:t>
            </a:r>
          </a:p>
        </p:txBody>
      </p:sp>
      <p:pic>
        <p:nvPicPr>
          <p:cNvPr id="39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333" y="5969473"/>
            <a:ext cx="1718025" cy="598339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78305" y="6194227"/>
            <a:ext cx="467666" cy="216403"/>
          </a:xfrm>
          <a:prstGeom prst="rect">
            <a:avLst/>
          </a:prstGeom>
        </p:spPr>
        <p:txBody>
          <a:bodyPr lIns="91435" tIns="45718" rIns="91435" bIns="45718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76780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4CD83EA6-AA5B-144B-8978-CE5C75F4AEC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19379"/>
            <a:ext cx="12192000" cy="683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29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702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rd.org/?lang=es" TargetMode="External"/><Relationship Id="rId2" Type="http://schemas.openxmlformats.org/officeDocument/2006/relationships/hyperlink" Target="https://www.chsalliance.org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svg"/><Relationship Id="rId3" Type="http://schemas.microsoft.com/office/2007/relationships/hdphoto" Target="../media/hdphoto3.wdp"/><Relationship Id="rId7" Type="http://schemas.openxmlformats.org/officeDocument/2006/relationships/image" Target="../media/image13.svg"/><Relationship Id="rId12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svg"/><Relationship Id="rId5" Type="http://schemas.openxmlformats.org/officeDocument/2006/relationships/image" Target="../media/image11.sv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7" name="Rectangle 11"/>
          <p:cNvSpPr>
            <a:spLocks noChangeArrowheads="1"/>
          </p:cNvSpPr>
          <p:nvPr/>
        </p:nvSpPr>
        <p:spPr bwMode="auto">
          <a:xfrm>
            <a:off x="7" y="-184650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38" name="Rectangle 12"/>
          <p:cNvSpPr>
            <a:spLocks noChangeArrowheads="1"/>
          </p:cNvSpPr>
          <p:nvPr/>
        </p:nvSpPr>
        <p:spPr bwMode="auto">
          <a:xfrm>
            <a:off x="6" y="354987"/>
            <a:ext cx="2454451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BO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                                                 </a:t>
            </a: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0" name="Rectangle 17"/>
          <p:cNvSpPr>
            <a:spLocks noChangeArrowheads="1"/>
          </p:cNvSpPr>
          <p:nvPr/>
        </p:nvSpPr>
        <p:spPr bwMode="auto">
          <a:xfrm>
            <a:off x="7" y="43953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1" name="Rectangle 19"/>
          <p:cNvSpPr>
            <a:spLocks noChangeArrowheads="1"/>
          </p:cNvSpPr>
          <p:nvPr/>
        </p:nvSpPr>
        <p:spPr bwMode="auto">
          <a:xfrm>
            <a:off x="5811345" y="1802786"/>
            <a:ext cx="569320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>
                <a:solidFill>
                  <a:schemeClr val="tx1"/>
                </a:solidFill>
                <a:latin typeface="Arial" pitchFamily="34" charset="0"/>
                <a:cs typeface="Times New Roman" pitchFamily="18" charset="0"/>
              </a:rPr>
              <a:t>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2" name="Rectangle 20"/>
          <p:cNvSpPr>
            <a:spLocks noChangeArrowheads="1"/>
          </p:cNvSpPr>
          <p:nvPr/>
        </p:nvSpPr>
        <p:spPr bwMode="auto">
          <a:xfrm>
            <a:off x="5695929" y="2544149"/>
            <a:ext cx="800152" cy="2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marL="742950" indent="-28575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16002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20574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" altLang="es-BO" sz="1100" b="1">
                <a:solidFill>
                  <a:srgbClr val="254061"/>
                </a:solidFill>
                <a:latin typeface="Arial" pitchFamily="34" charset="0"/>
                <a:cs typeface="Calibri" pitchFamily="34" charset="0"/>
              </a:rPr>
              <a:t>                </a:t>
            </a:r>
            <a:endParaRPr lang="es-ES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2543" name="Rectangle 21"/>
          <p:cNvSpPr>
            <a:spLocks noChangeArrowheads="1"/>
          </p:cNvSpPr>
          <p:nvPr/>
        </p:nvSpPr>
        <p:spPr bwMode="auto">
          <a:xfrm>
            <a:off x="7" y="3414216"/>
            <a:ext cx="184664" cy="36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07" tIns="45704" rIns="91407" bIns="45704" anchor="ctr">
            <a:spAutoFit/>
          </a:bodyPr>
          <a:lstStyle>
            <a:lvl1pPr eaLnBrk="0" hangingPunct="0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8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1pPr>
            <a:lvl2pPr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4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2pPr>
            <a:lvl3pPr marL="6858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3pPr>
            <a:lvl4pPr marL="914400" indent="-228600" eaLnBrk="0" hangingPunct="0">
              <a:spcBef>
                <a:spcPts val="600"/>
              </a:spcBef>
              <a:buClr>
                <a:schemeClr val="accent2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4pPr>
            <a:lvl5pPr marL="1143000" indent="-228600" eaLnBrk="0" hangingPunct="0">
              <a:spcBef>
                <a:spcPts val="600"/>
              </a:spcBef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5pPr>
            <a:lvl6pPr marL="16002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6pPr>
            <a:lvl7pPr marL="20574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7pPr>
            <a:lvl8pPr marL="25146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8pPr>
            <a:lvl9pPr marL="2971800" indent="-22860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130000"/>
              <a:buFont typeface="Wingdings" pitchFamily="2" charset="2"/>
              <a:buChar char="§"/>
              <a:tabLst>
                <a:tab pos="2700338" algn="ctr"/>
                <a:tab pos="5400675" algn="r"/>
                <a:tab pos="6391275" algn="r"/>
              </a:tabLst>
              <a:defRPr sz="2000">
                <a:solidFill>
                  <a:srgbClr val="404040"/>
                </a:solidFill>
                <a:latin typeface="News Gothic MT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es-BO" altLang="es-BO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" name="AutoShape 2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155575" y="-14446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4" name="AutoShape 4" descr="blob:https://web.whatsapp.com/bc565ba3-5248-4209-a39d-7427e615efb5"/>
          <p:cNvSpPr>
            <a:spLocks noChangeAspect="1" noChangeArrowheads="1"/>
          </p:cNvSpPr>
          <p:nvPr/>
        </p:nvSpPr>
        <p:spPr bwMode="auto">
          <a:xfrm>
            <a:off x="307975" y="795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s-BO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EECEF1E-ADE8-49FF-ACE4-944EF7D122AF}"/>
              </a:ext>
            </a:extLst>
          </p:cNvPr>
          <p:cNvSpPr txBox="1"/>
          <p:nvPr/>
        </p:nvSpPr>
        <p:spPr>
          <a:xfrm>
            <a:off x="3870434" y="313157"/>
            <a:ext cx="57465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MÓDULO DE CAPACITACION SOBRE ESFERA, </a:t>
            </a:r>
            <a:endParaRPr lang="es-BO" i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i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PARA AUTORIDADES NACIONALES DE GESTIÓN DE DESASTRES (NDMA)</a:t>
            </a:r>
          </a:p>
          <a:p>
            <a:pPr algn="ctr" defTabSz="1300460" hangingPunct="1"/>
            <a:endParaRPr lang="es-BO" b="1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  <a:p>
            <a:pPr algn="ctr" defTabSz="1300460" hangingPunct="1"/>
            <a:r>
              <a:rPr lang="es-BO" b="1" kern="1200" dirty="0">
                <a:solidFill>
                  <a:srgbClr val="008080"/>
                </a:solidFill>
                <a:latin typeface="Arial" panose="020B0604020202020204" pitchFamily="34" charset="0"/>
                <a:ea typeface="Times" panose="02020603050405020304" pitchFamily="18" charset="0"/>
                <a:cs typeface="Arial" panose="020B0604020202020204" pitchFamily="34" charset="0"/>
              </a:rPr>
              <a:t>PAQUETE DE CAPACITACON ALTERNATIVA “C”</a:t>
            </a:r>
            <a:endParaRPr lang="es-BO" kern="1200" dirty="0">
              <a:solidFill>
                <a:srgbClr val="008080"/>
              </a:solidFill>
              <a:latin typeface="Arial" panose="020B0604020202020204" pitchFamily="34" charset="0"/>
              <a:ea typeface="Times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DAFF2FA-7443-4D2B-A735-C7A7EA7D0700}"/>
              </a:ext>
            </a:extLst>
          </p:cNvPr>
          <p:cNvSpPr/>
          <p:nvPr/>
        </p:nvSpPr>
        <p:spPr>
          <a:xfrm>
            <a:off x="3870434" y="1933575"/>
            <a:ext cx="7845943" cy="3493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SESION 03: </a:t>
            </a:r>
          </a:p>
          <a:p>
            <a:pPr algn="ctr" defTabSz="1300460" hangingPunct="1">
              <a:lnSpc>
                <a:spcPct val="107000"/>
              </a:lnSpc>
              <a:spcAft>
                <a:spcPts val="1138"/>
              </a:spcAft>
            </a:pPr>
            <a:r>
              <a:rPr lang="es-BO" sz="4000" b="1" kern="1200" dirty="0">
                <a:ln w="31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APLICACIÓN DE CRITERIOS DE CALIDAD E INDICADORES DE LA NHE, EN EL SEGUIMIENTO Y EVALUACIÓN</a:t>
            </a:r>
            <a:endParaRPr lang="es-EC" b="1" i="1" kern="1200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5933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D0877B-5E0E-BA4F-B339-94122147B7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4331" y="2235200"/>
            <a:ext cx="6646460" cy="2387600"/>
          </a:xfrm>
        </p:spPr>
        <p:txBody>
          <a:bodyPr/>
          <a:lstStyle/>
          <a:p>
            <a:b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ES_tradnl" sz="7200" b="1" i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4DBA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137024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714277D0-7DEA-BD42-8A5F-80950A3A1C83}"/>
              </a:ext>
            </a:extLst>
          </p:cNvPr>
          <p:cNvSpPr/>
          <p:nvPr/>
        </p:nvSpPr>
        <p:spPr>
          <a:xfrm>
            <a:off x="614688" y="277311"/>
            <a:ext cx="8565931" cy="580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en-US" sz="32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Objetivo</a:t>
            </a:r>
            <a:r>
              <a:rPr lang="en-US" sz="3200" b="1" dirty="0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3200" b="1" dirty="0" err="1">
                <a:solidFill>
                  <a:srgbClr val="3A8F7E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aprendizaje</a:t>
            </a:r>
            <a:endParaRPr lang="en-US" sz="3200" b="1" dirty="0">
              <a:solidFill>
                <a:srgbClr val="3A8F7E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2 Marcador de contenido"/>
          <p:cNvSpPr txBox="1">
            <a:spLocks/>
          </p:cNvSpPr>
          <p:nvPr/>
        </p:nvSpPr>
        <p:spPr>
          <a:xfrm>
            <a:off x="681690" y="1061026"/>
            <a:ext cx="8565931" cy="430883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3000" dirty="0">
                <a:latin typeface="Arial" panose="020B0604020202020204" pitchFamily="34" charset="0"/>
                <a:cs typeface="Arial" panose="020B0604020202020204" pitchFamily="34" charset="0"/>
              </a:rPr>
              <a:t>Al final de esta sesión, </a:t>
            </a:r>
            <a:r>
              <a:rPr lang="es-ES_tradnl" sz="3000" b="1" dirty="0">
                <a:latin typeface="Arial" panose="020B0604020202020204" pitchFamily="34" charset="0"/>
                <a:cs typeface="Arial" panose="020B0604020202020204" pitchFamily="34" charset="0"/>
              </a:rPr>
              <a:t>usted estará en capacidad de: </a:t>
            </a:r>
          </a:p>
          <a:p>
            <a:pPr marL="0" indent="0">
              <a:buNone/>
            </a:pP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Enumerar los nueve compromisos  </a:t>
            </a:r>
            <a:r>
              <a:rPr lang="es-ES" sz="3000" dirty="0">
                <a:latin typeface="Arial" panose="020B0604020202020204" pitchFamily="34" charset="0"/>
                <a:cs typeface="Arial" panose="020B0604020202020204" pitchFamily="34" charset="0"/>
              </a:rPr>
              <a:t>de la NHE y sus </a:t>
            </a:r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Criterios de calidad</a:t>
            </a:r>
          </a:p>
          <a:p>
            <a:pPr lvl="1"/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Describir la estructura única de la NHE</a:t>
            </a:r>
          </a:p>
          <a:p>
            <a:pPr lvl="1"/>
            <a:r>
              <a:rPr lang="es-ES" sz="3000" b="1" dirty="0">
                <a:latin typeface="Arial" panose="020B0604020202020204" pitchFamily="34" charset="0"/>
                <a:cs typeface="Arial" panose="020B0604020202020204" pitchFamily="34" charset="0"/>
              </a:rPr>
              <a:t>Aplicar criterios de calidad e indicadores de la NHE, en el seguimiento y evaluación de la acción humanitaria</a:t>
            </a:r>
            <a:endParaRPr lang="es-ES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10" descr="Image result for comprehension icon">
            <a:extLst>
              <a:ext uri="{FF2B5EF4-FFF2-40B4-BE49-F238E27FC236}">
                <a16:creationId xmlns:a16="http://schemas.microsoft.com/office/drawing/2014/main" id="{E995EB6E-E651-481C-8D29-73931494B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5692" y="3529306"/>
            <a:ext cx="1595728" cy="15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16">
            <a:extLst>
              <a:ext uri="{FF2B5EF4-FFF2-40B4-BE49-F238E27FC236}">
                <a16:creationId xmlns:a16="http://schemas.microsoft.com/office/drawing/2014/main" id="{4FAA73DF-0BFD-4085-89A8-790956C993FF}"/>
              </a:ext>
            </a:extLst>
          </p:cNvPr>
          <p:cNvSpPr/>
          <p:nvPr/>
        </p:nvSpPr>
        <p:spPr>
          <a:xfrm>
            <a:off x="8999550" y="5042285"/>
            <a:ext cx="22646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6E14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Comprensión</a:t>
            </a:r>
          </a:p>
        </p:txBody>
      </p:sp>
      <p:pic>
        <p:nvPicPr>
          <p:cNvPr id="7" name="Picture 4" descr="Related image">
            <a:extLst>
              <a:ext uri="{FF2B5EF4-FFF2-40B4-BE49-F238E27FC236}">
                <a16:creationId xmlns:a16="http://schemas.microsoft.com/office/drawing/2014/main" id="{E2C297D9-6343-4FAB-96FF-CCBECF57C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86127" y="1180673"/>
            <a:ext cx="1505293" cy="150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21A7FF90-423B-4050-9FAF-451CB1C9789D}"/>
              </a:ext>
            </a:extLst>
          </p:cNvPr>
          <p:cNvSpPr/>
          <p:nvPr/>
        </p:nvSpPr>
        <p:spPr>
          <a:xfrm>
            <a:off x="9180619" y="2768944"/>
            <a:ext cx="240902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2800" b="0" cap="none" spc="0" dirty="0">
                <a:ln w="0"/>
                <a:solidFill>
                  <a:srgbClr val="0048A3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Conocimiento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7037DEA-CB39-44B9-8D93-4A0E069E5E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9577" y="5581703"/>
            <a:ext cx="5746115" cy="99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65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62708" y="2713055"/>
            <a:ext cx="10771833" cy="2431702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Norma Humanitaria Esencial en materia de calidad y rendición de cuentas (CHS, por sus siglas en inglés) </a:t>
            </a:r>
            <a:r>
              <a:rPr lang="es-BO" sz="2400" i="0" dirty="0">
                <a:solidFill>
                  <a:srgbClr val="3A8F7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 un código voluntario que describe los elementos principales de la acción humanitaria de calidad, fundada en principios éticos y en la rendición de cuentas</a:t>
            </a: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Fue formulada en 2014 mediante un proceso de consulta y </a:t>
            </a:r>
            <a:r>
              <a:rPr lang="es-BO" sz="2400" i="0" dirty="0">
                <a:solidFill>
                  <a:srgbClr val="3A8F7E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establece nueve Compromisos que los actores humanitarios pueden asumir para mejorar la calidad de la asistencia que proporcionan</a:t>
            </a:r>
            <a:r>
              <a:rPr lang="es-BO" sz="2400" b="0" i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Esfera es uno de los miembros fundadores de la Norma, junto con las organizaciones asociadas 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CHS Alliance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 y </a:t>
            </a:r>
            <a:r>
              <a:rPr lang="es-BO" sz="2400" b="1" i="0" u="none" strike="noStrike" dirty="0" err="1">
                <a:solidFill>
                  <a:srgbClr val="0563C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Groupe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URD</a:t>
            </a:r>
            <a:r>
              <a:rPr lang="es-BO" sz="2400" b="1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es-BO" sz="2400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Reemplaza a las Normas Comunes</a:t>
            </a:r>
            <a:endParaRPr lang="es-BO" sz="2400" b="0" i="0" dirty="0">
              <a:solidFill>
                <a:srgbClr val="3A8F7E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BO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81502CD-E3C5-4372-A715-20E3181931B9}"/>
              </a:ext>
            </a:extLst>
          </p:cNvPr>
          <p:cNvSpPr txBox="1"/>
          <p:nvPr/>
        </p:nvSpPr>
        <p:spPr>
          <a:xfrm>
            <a:off x="351692" y="262111"/>
            <a:ext cx="90234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PRESENTACION DE LA NORMA HUMANITARIA ESENCIAL: COMPROMISOS, CRITERIOS DE CALIDAD Y ACCIONES CLAVE</a:t>
            </a:r>
            <a:endParaRPr lang="es-BO" sz="28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18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572756" y="221064"/>
            <a:ext cx="8631534" cy="562707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/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Diagrama para usar </a:t>
            </a:r>
            <a:r>
              <a:rPr lang="pt-BR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</a:t>
            </a:r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NHE, </a:t>
            </a:r>
            <a:r>
              <a:rPr lang="pt-BR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pt-BR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diferentes niveles</a:t>
            </a:r>
            <a:endParaRPr lang="es-BO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BAB2EC3-1465-4EC2-BCB9-BE33C961CF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7977" y="783771"/>
            <a:ext cx="10058401" cy="577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976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32D6D68-B0AD-46A8-ADE9-EC673A37A8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15031" y="70338"/>
            <a:ext cx="7049653" cy="6561574"/>
          </a:xfrm>
          <a:prstGeom prst="rect">
            <a:avLst/>
          </a:prstGeom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FA7BCD9-4FEC-4397-B1C5-D19D88139457}"/>
              </a:ext>
            </a:extLst>
          </p:cNvPr>
          <p:cNvSpPr txBox="1"/>
          <p:nvPr/>
        </p:nvSpPr>
        <p:spPr>
          <a:xfrm>
            <a:off x="827316" y="1023054"/>
            <a:ext cx="3631084" cy="48118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La Carta Humanitária  </a:t>
            </a:r>
            <a:r>
              <a:rPr lang="pt-BR" sz="2800" b="1" dirty="0">
                <a:solidFill>
                  <a:srgbClr val="0D0D0D"/>
                </a:solidFill>
              </a:rPr>
              <a:t>y </a:t>
            </a:r>
            <a:r>
              <a:rPr lang="pt-BR" sz="2800" b="1" dirty="0" err="1">
                <a:solidFill>
                  <a:srgbClr val="0D0D0D"/>
                </a:solidFill>
              </a:rPr>
              <a:t>l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os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Princípios de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proteccion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,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apoyan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D0D0D"/>
                </a:solidFill>
                <a:sym typeface="Open Sans Regular"/>
              </a:rPr>
              <a:t>directamente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 </a:t>
            </a:r>
            <a:r>
              <a:rPr lang="pt-BR" sz="2800" b="1" dirty="0">
                <a:solidFill>
                  <a:srgbClr val="0D0D0D"/>
                </a:solidFill>
              </a:rPr>
              <a:t>a </a:t>
            </a:r>
            <a:r>
              <a:rPr lang="pt-BR" sz="2800" b="1" dirty="0" err="1">
                <a:solidFill>
                  <a:srgbClr val="0D0D0D"/>
                </a:solidFill>
              </a:rPr>
              <a:t>la</a:t>
            </a:r>
            <a:r>
              <a:rPr lang="pt-BR" sz="2800" b="1" dirty="0">
                <a:solidFill>
                  <a:srgbClr val="0D0D0D"/>
                </a:solidFill>
              </a:rPr>
              <a:t> Norma Humanitária </a:t>
            </a:r>
            <a:r>
              <a:rPr lang="pt-BR" sz="2800" b="1" dirty="0" err="1">
                <a:solidFill>
                  <a:srgbClr val="0D0D0D"/>
                </a:solidFill>
              </a:rPr>
              <a:t>Esencial</a:t>
            </a:r>
            <a:r>
              <a:rPr lang="pt-BR" sz="2800" b="1" dirty="0">
                <a:solidFill>
                  <a:srgbClr val="0D0D0D"/>
                </a:solidFill>
                <a:sym typeface="Open Sans Regular"/>
              </a:rPr>
              <a:t>. </a:t>
            </a:r>
          </a:p>
          <a:p>
            <a:pPr defTabSz="410751" hangingPunct="0"/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En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conjunto,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estos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tres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capítulos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constituyen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los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princípios y fundamentos de </a:t>
            </a:r>
            <a:r>
              <a:rPr lang="pt-BR" sz="2800" b="1" dirty="0" err="1">
                <a:solidFill>
                  <a:srgbClr val="008080"/>
                </a:solidFill>
                <a:sym typeface="Open Sans Regular"/>
              </a:rPr>
              <a:t>las</a:t>
            </a:r>
            <a:r>
              <a:rPr lang="pt-BR" sz="2800" b="1" dirty="0">
                <a:solidFill>
                  <a:srgbClr val="008080"/>
                </a:solidFill>
                <a:sym typeface="Open Sans Regular"/>
              </a:rPr>
              <a:t> Normas Esfera.</a:t>
            </a:r>
          </a:p>
        </p:txBody>
      </p:sp>
    </p:spTree>
    <p:extLst>
      <p:ext uri="{BB962C8B-B14F-4D97-AF65-F5344CB8AC3E}">
        <p14:creationId xmlns:p14="http://schemas.microsoft.com/office/powerpoint/2010/main" val="469511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27885" y="227810"/>
            <a:ext cx="7339973" cy="543887"/>
          </a:xfrm>
          <a:prstGeom prst="rect">
            <a:avLst/>
          </a:prstGeom>
          <a:noFill/>
        </p:spPr>
        <p:txBody>
          <a:bodyPr vert="horz" lIns="72000" tIns="36000" rIns="72000" bIns="36000" rtlCol="0" anchor="ctr" anchorCtr="0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2"/>
                </a:solidFill>
                <a:latin typeface="Tahoma"/>
                <a:ea typeface="+mj-ea"/>
                <a:cs typeface="Tahoma"/>
              </a:defRPr>
            </a:lvl1pPr>
          </a:lstStyle>
          <a:p>
            <a:pPr algn="ctr"/>
            <a:r>
              <a:rPr lang="es-ES" sz="3200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única de la NHE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32234" y="1004111"/>
            <a:ext cx="7709454" cy="507086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4000" lvl="1" indent="-324000">
              <a:spcBef>
                <a:spcPts val="1600"/>
              </a:spcBef>
            </a:pPr>
            <a:r>
              <a:rPr lang="es-ES" sz="3600" b="1" dirty="0"/>
              <a:t>Compromiso, 1 - 9</a:t>
            </a:r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 err="1"/>
              <a:t>Critério</a:t>
            </a:r>
            <a:r>
              <a:rPr lang="es-BO" sz="3600" b="1" dirty="0"/>
              <a:t> de calidad, </a:t>
            </a:r>
            <a:r>
              <a:rPr lang="es-ES" sz="3600" b="1" dirty="0"/>
              <a:t>1-9</a:t>
            </a:r>
          </a:p>
          <a:p>
            <a:pPr marL="324000" lvl="1" indent="-324000">
              <a:spcBef>
                <a:spcPts val="1600"/>
              </a:spcBef>
            </a:pPr>
            <a:r>
              <a:rPr lang="es-ES" sz="3600" b="1" dirty="0"/>
              <a:t>Indicadores de desempeño</a:t>
            </a:r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/>
              <a:t>Acciones-clave </a:t>
            </a:r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/>
              <a:t>Responsabilidades de la organización </a:t>
            </a:r>
            <a:endParaRPr lang="es-ES" sz="3600" b="1" dirty="0"/>
          </a:p>
          <a:p>
            <a:pPr marL="324000" lvl="1" indent="-324000">
              <a:spcBef>
                <a:spcPts val="1600"/>
              </a:spcBef>
            </a:pPr>
            <a:r>
              <a:rPr lang="es-BO" sz="3600" b="1" dirty="0"/>
              <a:t>Notas de orientación </a:t>
            </a:r>
            <a:endParaRPr lang="es-ES" sz="3600" b="1" dirty="0"/>
          </a:p>
        </p:txBody>
      </p:sp>
    </p:spTree>
    <p:extLst>
      <p:ext uri="{BB962C8B-B14F-4D97-AF65-F5344CB8AC3E}">
        <p14:creationId xmlns:p14="http://schemas.microsoft.com/office/powerpoint/2010/main" val="2244606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32D6D68-B0AD-46A8-ADE9-EC673A37A8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72536" y="592853"/>
            <a:ext cx="6574638" cy="6119446"/>
          </a:xfrm>
          <a:prstGeom prst="rect">
            <a:avLst/>
          </a:prstGeom>
        </p:spPr>
      </p:pic>
      <p:sp>
        <p:nvSpPr>
          <p:cNvPr id="2" name="TextBox 6">
            <a:extLst>
              <a:ext uri="{FF2B5EF4-FFF2-40B4-BE49-F238E27FC236}">
                <a16:creationId xmlns:a16="http://schemas.microsoft.com/office/drawing/2014/main" id="{FFA7BCD9-4FEC-4397-B1C5-D19D88139457}"/>
              </a:ext>
            </a:extLst>
          </p:cNvPr>
          <p:cNvSpPr txBox="1"/>
          <p:nvPr/>
        </p:nvSpPr>
        <p:spPr>
          <a:xfrm>
            <a:off x="462224" y="226088"/>
            <a:ext cx="5817996" cy="9339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7" tIns="35717" rIns="35717" bIns="35717" numCol="1" spcCol="26788" rtlCol="0" anchor="ctr">
            <a:spAutoFit/>
          </a:bodyPr>
          <a:lstStyle/>
          <a:p>
            <a:pPr defTabSz="410751" hangingPunct="0"/>
            <a:r>
              <a:rPr lang="pt-BR" sz="2800" b="1" dirty="0">
                <a:solidFill>
                  <a:srgbClr val="3A8F7E"/>
                </a:solidFill>
                <a:sym typeface="Open Sans Regular"/>
              </a:rPr>
              <a:t>11. LA NHE, EN TERMINOS DE CALIDAD Y RENDICION DE CUENTAS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CC9F168-6BA0-4EFF-8BC4-96A85FF2BEC4}"/>
              </a:ext>
            </a:extLst>
          </p:cNvPr>
          <p:cNvSpPr txBox="1"/>
          <p:nvPr/>
        </p:nvSpPr>
        <p:spPr>
          <a:xfrm>
            <a:off x="385324" y="1406769"/>
            <a:ext cx="3543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estan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asociados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10250D6-FD53-499A-BD3A-5730C6D23C22}"/>
              </a:ext>
            </a:extLst>
          </p:cNvPr>
          <p:cNvSpPr txBox="1"/>
          <p:nvPr/>
        </p:nvSpPr>
        <p:spPr>
          <a:xfrm>
            <a:off x="860218" y="2525319"/>
            <a:ext cx="155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 2, 3 y 7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E26AC77-CF4D-4658-A641-FC20C8A6ACB9}"/>
              </a:ext>
            </a:extLst>
          </p:cNvPr>
          <p:cNvSpPr txBox="1"/>
          <p:nvPr/>
        </p:nvSpPr>
        <p:spPr>
          <a:xfrm>
            <a:off x="525399" y="3336669"/>
            <a:ext cx="31853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estan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asociados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a la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Rendicion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cuentas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F626199-4B47-444E-BC90-C93719FD358B}"/>
              </a:ext>
            </a:extLst>
          </p:cNvPr>
          <p:cNvSpPr txBox="1"/>
          <p:nvPr/>
        </p:nvSpPr>
        <p:spPr>
          <a:xfrm>
            <a:off x="682552" y="5557694"/>
            <a:ext cx="26737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</a:t>
            </a:r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demas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C67C344-4C38-4876-AEB6-C279219838EE}"/>
              </a:ext>
            </a:extLst>
          </p:cNvPr>
          <p:cNvSpPr txBox="1"/>
          <p:nvPr/>
        </p:nvSpPr>
        <p:spPr>
          <a:xfrm>
            <a:off x="8770204" y="959004"/>
            <a:ext cx="3185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… mas, a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quien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rinde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cuentas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335F6B4-1A7F-4E67-B038-46C75DEC8E73}"/>
              </a:ext>
            </a:extLst>
          </p:cNvPr>
          <p:cNvSpPr txBox="1"/>
          <p:nvPr/>
        </p:nvSpPr>
        <p:spPr>
          <a:xfrm>
            <a:off x="9204839" y="1975615"/>
            <a:ext cx="2330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4 y 5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10622E52-5E2D-4252-A945-E11C5C1FECD9}"/>
              </a:ext>
            </a:extLst>
          </p:cNvPr>
          <p:cNvSpPr txBox="1"/>
          <p:nvPr/>
        </p:nvSpPr>
        <p:spPr>
          <a:xfrm>
            <a:off x="9443003" y="2463564"/>
            <a:ext cx="24992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los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afectados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41759C68-E676-4909-B494-4A3D4F190C80}"/>
              </a:ext>
            </a:extLst>
          </p:cNvPr>
          <p:cNvSpPr txBox="1"/>
          <p:nvPr/>
        </p:nvSpPr>
        <p:spPr>
          <a:xfrm>
            <a:off x="9624861" y="3012872"/>
            <a:ext cx="2330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839506-1414-40D8-A903-6DD387425D41}"/>
              </a:ext>
            </a:extLst>
          </p:cNvPr>
          <p:cNvSpPr txBox="1"/>
          <p:nvPr/>
        </p:nvSpPr>
        <p:spPr>
          <a:xfrm>
            <a:off x="9624861" y="4288772"/>
            <a:ext cx="2330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8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F0B5A12-E882-4C87-AA4B-3706E4487633}"/>
              </a:ext>
            </a:extLst>
          </p:cNvPr>
          <p:cNvSpPr txBox="1"/>
          <p:nvPr/>
        </p:nvSpPr>
        <p:spPr>
          <a:xfrm>
            <a:off x="9476007" y="5331436"/>
            <a:ext cx="2363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Criterio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9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es-BO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B9F99C-D623-475E-8BDB-259E382F98A7}"/>
              </a:ext>
            </a:extLst>
          </p:cNvPr>
          <p:cNvSpPr txBox="1"/>
          <p:nvPr/>
        </p:nvSpPr>
        <p:spPr>
          <a:xfrm>
            <a:off x="9443003" y="6001575"/>
            <a:ext cx="2549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los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donantes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B65526B-39AF-4A3E-9F48-7F696410C403}"/>
              </a:ext>
            </a:extLst>
          </p:cNvPr>
          <p:cNvSpPr txBox="1"/>
          <p:nvPr/>
        </p:nvSpPr>
        <p:spPr>
          <a:xfrm>
            <a:off x="9611591" y="4765534"/>
            <a:ext cx="2330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Equipo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E4A8C88-2F4F-402B-AAC5-CB06D67CE267}"/>
              </a:ext>
            </a:extLst>
          </p:cNvPr>
          <p:cNvSpPr txBox="1"/>
          <p:nvPr/>
        </p:nvSpPr>
        <p:spPr>
          <a:xfrm>
            <a:off x="9611591" y="3489545"/>
            <a:ext cx="233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los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Socios</a:t>
            </a:r>
            <a:r>
              <a:rPr lang="en-US" sz="2400" b="1" dirty="0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solidFill>
                  <a:srgbClr val="3A8F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humanitarios</a:t>
            </a:r>
            <a:endParaRPr lang="es-BO" sz="2400" b="1" dirty="0">
              <a:solidFill>
                <a:srgbClr val="3A8F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ráfico 17" descr="Lupa">
            <a:extLst>
              <a:ext uri="{FF2B5EF4-FFF2-40B4-BE49-F238E27FC236}">
                <a16:creationId xmlns:a16="http://schemas.microsoft.com/office/drawing/2014/main" id="{0EBC62F6-E182-4119-8518-7FA7A12A24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06908">
            <a:off x="6117916" y="1009270"/>
            <a:ext cx="914400" cy="914400"/>
          </a:xfrm>
          <a:prstGeom prst="rect">
            <a:avLst/>
          </a:prstGeom>
        </p:spPr>
      </p:pic>
      <p:pic>
        <p:nvPicPr>
          <p:cNvPr id="19" name="Gráfico 18" descr="Lupa">
            <a:extLst>
              <a:ext uri="{FF2B5EF4-FFF2-40B4-BE49-F238E27FC236}">
                <a16:creationId xmlns:a16="http://schemas.microsoft.com/office/drawing/2014/main" id="{345480BF-41F3-4995-BFA7-554F155CC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06908">
            <a:off x="7301474" y="1390722"/>
            <a:ext cx="914400" cy="914400"/>
          </a:xfrm>
          <a:prstGeom prst="rect">
            <a:avLst/>
          </a:prstGeom>
        </p:spPr>
      </p:pic>
      <p:pic>
        <p:nvPicPr>
          <p:cNvPr id="20" name="Gráfico 19" descr="Lupa">
            <a:extLst>
              <a:ext uri="{FF2B5EF4-FFF2-40B4-BE49-F238E27FC236}">
                <a16:creationId xmlns:a16="http://schemas.microsoft.com/office/drawing/2014/main" id="{37084C70-F326-4F7A-9D17-11A5392EA6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06908">
            <a:off x="7934074" y="2397443"/>
            <a:ext cx="914400" cy="914400"/>
          </a:xfrm>
          <a:prstGeom prst="rect">
            <a:avLst/>
          </a:prstGeom>
        </p:spPr>
      </p:pic>
      <p:pic>
        <p:nvPicPr>
          <p:cNvPr id="21" name="Gráfico 20" descr="Lupa">
            <a:extLst>
              <a:ext uri="{FF2B5EF4-FFF2-40B4-BE49-F238E27FC236}">
                <a16:creationId xmlns:a16="http://schemas.microsoft.com/office/drawing/2014/main" id="{FBC28E73-9B87-4731-A42F-E750298632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18806908">
            <a:off x="4504323" y="3618143"/>
            <a:ext cx="914400" cy="914400"/>
          </a:xfrm>
          <a:prstGeom prst="rect">
            <a:avLst/>
          </a:prstGeom>
        </p:spPr>
      </p:pic>
      <p:pic>
        <p:nvPicPr>
          <p:cNvPr id="22" name="Gráfico 21" descr="Lupa">
            <a:extLst>
              <a:ext uri="{FF2B5EF4-FFF2-40B4-BE49-F238E27FC236}">
                <a16:creationId xmlns:a16="http://schemas.microsoft.com/office/drawing/2014/main" id="{DF67E516-E0C9-46D2-AC26-87CBB60332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06908">
            <a:off x="6723511" y="4454153"/>
            <a:ext cx="914400" cy="914400"/>
          </a:xfrm>
          <a:prstGeom prst="rect">
            <a:avLst/>
          </a:prstGeom>
        </p:spPr>
      </p:pic>
      <p:pic>
        <p:nvPicPr>
          <p:cNvPr id="23" name="Gráfico 22" descr="Lupa">
            <a:extLst>
              <a:ext uri="{FF2B5EF4-FFF2-40B4-BE49-F238E27FC236}">
                <a16:creationId xmlns:a16="http://schemas.microsoft.com/office/drawing/2014/main" id="{3E041B0A-91AB-4A69-9E89-CDABE717D5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06908">
            <a:off x="7685087" y="3575210"/>
            <a:ext cx="914400" cy="914400"/>
          </a:xfrm>
          <a:prstGeom prst="rect">
            <a:avLst/>
          </a:prstGeom>
        </p:spPr>
      </p:pic>
      <p:pic>
        <p:nvPicPr>
          <p:cNvPr id="24" name="Gráfico 23" descr="Lupa">
            <a:extLst>
              <a:ext uri="{FF2B5EF4-FFF2-40B4-BE49-F238E27FC236}">
                <a16:creationId xmlns:a16="http://schemas.microsoft.com/office/drawing/2014/main" id="{59079FD0-6DDD-4329-B1A3-A6012017A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8806908">
            <a:off x="5476729" y="4382170"/>
            <a:ext cx="914400" cy="914400"/>
          </a:xfrm>
          <a:prstGeom prst="rect">
            <a:avLst/>
          </a:prstGeom>
        </p:spPr>
      </p:pic>
      <p:pic>
        <p:nvPicPr>
          <p:cNvPr id="25" name="Gráfico 24" descr="Lupa">
            <a:extLst>
              <a:ext uri="{FF2B5EF4-FFF2-40B4-BE49-F238E27FC236}">
                <a16:creationId xmlns:a16="http://schemas.microsoft.com/office/drawing/2014/main" id="{6A159BC5-7CCC-4163-B377-1B6EA3D2097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806908">
            <a:off x="4311349" y="2358611"/>
            <a:ext cx="914400" cy="914400"/>
          </a:xfrm>
          <a:prstGeom prst="rect">
            <a:avLst/>
          </a:prstGeom>
        </p:spPr>
      </p:pic>
      <p:pic>
        <p:nvPicPr>
          <p:cNvPr id="26" name="Gráfico 25" descr="Lupa">
            <a:extLst>
              <a:ext uri="{FF2B5EF4-FFF2-40B4-BE49-F238E27FC236}">
                <a16:creationId xmlns:a16="http://schemas.microsoft.com/office/drawing/2014/main" id="{2981479A-5C7A-443F-905E-7E4738A54E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8806908">
            <a:off x="4885117" y="1330255"/>
            <a:ext cx="914400" cy="914400"/>
          </a:xfrm>
          <a:prstGeom prst="rect">
            <a:avLst/>
          </a:prstGeom>
        </p:spPr>
      </p:pic>
      <p:pic>
        <p:nvPicPr>
          <p:cNvPr id="27" name="Gráfico 26" descr="Lupa">
            <a:extLst>
              <a:ext uri="{FF2B5EF4-FFF2-40B4-BE49-F238E27FC236}">
                <a16:creationId xmlns:a16="http://schemas.microsoft.com/office/drawing/2014/main" id="{FB0ABC95-912E-41A1-A4A7-903737F159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06908">
            <a:off x="6682605" y="4454153"/>
            <a:ext cx="914400" cy="914400"/>
          </a:xfrm>
          <a:prstGeom prst="rect">
            <a:avLst/>
          </a:prstGeom>
        </p:spPr>
      </p:pic>
      <p:pic>
        <p:nvPicPr>
          <p:cNvPr id="28" name="Gráfico 27" descr="Lupa">
            <a:extLst>
              <a:ext uri="{FF2B5EF4-FFF2-40B4-BE49-F238E27FC236}">
                <a16:creationId xmlns:a16="http://schemas.microsoft.com/office/drawing/2014/main" id="{63190932-D504-4127-B491-69D65498DA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8806908">
            <a:off x="7644181" y="357521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003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9832729" y="6194227"/>
            <a:ext cx="151727" cy="24110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8</a:t>
            </a:fld>
            <a:endParaRPr dirty="0"/>
          </a:p>
        </p:txBody>
      </p:sp>
      <p:sp>
        <p:nvSpPr>
          <p:cNvPr id="7" name="Body">
            <a:extLst>
              <a:ext uri="{FF2B5EF4-FFF2-40B4-BE49-F238E27FC236}">
                <a16:creationId xmlns:a16="http://schemas.microsoft.com/office/drawing/2014/main" id="{47F71A68-4172-4923-8CC8-C71BC9046C99}"/>
              </a:ext>
            </a:extLst>
          </p:cNvPr>
          <p:cNvSpPr txBox="1">
            <a:spLocks/>
          </p:cNvSpPr>
          <p:nvPr/>
        </p:nvSpPr>
        <p:spPr>
          <a:xfrm>
            <a:off x="544750" y="817123"/>
            <a:ext cx="10990758" cy="1363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t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444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2889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333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3778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EXHIBICION DE VIDEO – CHS ALLIANCE</a:t>
            </a: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0911" indent="-200911" algn="l">
              <a:buFont typeface="Arial" panose="020B0604020202020204" pitchFamily="34" charset="0"/>
              <a:buChar char="•"/>
            </a:pP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06928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9832729" y="6194227"/>
            <a:ext cx="151727" cy="24110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4291" tIns="32146" rIns="64291" bIns="32146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9</a:t>
            </a:fld>
            <a:endParaRPr dirty="0"/>
          </a:p>
        </p:txBody>
      </p:sp>
      <p:sp>
        <p:nvSpPr>
          <p:cNvPr id="7" name="Body">
            <a:extLst>
              <a:ext uri="{FF2B5EF4-FFF2-40B4-BE49-F238E27FC236}">
                <a16:creationId xmlns:a16="http://schemas.microsoft.com/office/drawing/2014/main" id="{47F71A68-4172-4923-8CC8-C71BC9046C99}"/>
              </a:ext>
            </a:extLst>
          </p:cNvPr>
          <p:cNvSpPr txBox="1">
            <a:spLocks/>
          </p:cNvSpPr>
          <p:nvPr/>
        </p:nvSpPr>
        <p:spPr>
          <a:xfrm>
            <a:off x="393023" y="214869"/>
            <a:ext cx="10990758" cy="569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t">
            <a:no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1pPr>
            <a:lvl2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2pPr>
            <a:lvl3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3pPr>
            <a:lvl4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4pPr>
            <a:lvl5pPr marL="0" marR="0" indent="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5pPr>
            <a:lvl6pPr marL="2444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6pPr>
            <a:lvl7pPr marL="2889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7pPr>
            <a:lvl8pPr marL="33337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8pPr>
            <a:lvl9pPr marL="3778250" marR="0" indent="-222250" algn="ctr" defTabSz="584200" rtl="0" latinLnBrk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1800" b="0" i="0" u="none" strike="noStrike" cap="none" spc="0" baseline="0">
                <a:ln>
                  <a:noFill/>
                </a:ln>
                <a:solidFill>
                  <a:srgbClr val="676767"/>
                </a:solidFill>
                <a:uFillTx/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12. EJERCIO PRACTICO</a:t>
            </a: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00911" indent="-200911" algn="l">
              <a:buFont typeface="Arial" panose="020B0604020202020204" pitchFamily="34" charset="0"/>
              <a:buChar char="•"/>
            </a:pPr>
            <a:endParaRPr lang="es-E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C65434A4-8D73-4FEB-B60A-D07B109D1839}"/>
              </a:ext>
            </a:extLst>
          </p:cNvPr>
          <p:cNvSpPr txBox="1"/>
          <p:nvPr/>
        </p:nvSpPr>
        <p:spPr>
          <a:xfrm>
            <a:off x="482322" y="1075177"/>
            <a:ext cx="113445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INSTRUCCIONES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analizar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Acciones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clave y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institucionales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los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siguientes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seguimiento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evaluacion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inundacion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 1: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1; Grupo 2: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 y Grupo 3: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Grupo –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virtual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asignada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lee el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compromiso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asignado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el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criterio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calidad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los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indicadores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desempeño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las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Acciones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clave, las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organizacion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sus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orientacion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Grupo accede a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Pizarra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Jamboard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4C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Aplicacion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NHE,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asignada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Grupo e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15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lphaLcParenR"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menos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Accion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clave que se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Seguimiento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Evaluacion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la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inundacion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lphaLcParenR"/>
            </a:pP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menos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una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Responsabilidad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Institucional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aplicada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Seguimiento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Evaluacion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Concluido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Grupo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el Relator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comparte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los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aportes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sala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virtual principal</a:t>
            </a:r>
            <a:endParaRPr lang="es-BO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0603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4" id="{0BB89D7D-9300-794C-9024-6ACF7DB6BD4E}" vid="{FFC79561-003E-0B40-97DD-960F4FE649B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548E345B6D594AAA06BAD71EA843DF" ma:contentTypeVersion="14" ma:contentTypeDescription="Create a new document." ma:contentTypeScope="" ma:versionID="5c062917d836063c078d70675bbb2748">
  <xsd:schema xmlns:xsd="http://www.w3.org/2001/XMLSchema" xmlns:xs="http://www.w3.org/2001/XMLSchema" xmlns:p="http://schemas.microsoft.com/office/2006/metadata/properties" xmlns:ns2="1355b3f0-e072-4ae3-b261-722c43fa6e26" xmlns:ns3="9051fefc-2ea4-4620-a82b-61f19e316bb6" targetNamespace="http://schemas.microsoft.com/office/2006/metadata/properties" ma:root="true" ma:fieldsID="cb267351adbee37905e8c8ceca07b355" ns2:_="" ns3:_="">
    <xsd:import namespace="1355b3f0-e072-4ae3-b261-722c43fa6e26"/>
    <xsd:import namespace="9051fefc-2ea4-4620-a82b-61f19e316bb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355b3f0-e072-4ae3-b261-722c43fa6e2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51fefc-2ea4-4620-a82b-61f19e316bb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1355b3f0-e072-4ae3-b261-722c43fa6e26" xsi:nil="true"/>
  </documentManagement>
</p:properties>
</file>

<file path=customXml/itemProps1.xml><?xml version="1.0" encoding="utf-8"?>
<ds:datastoreItem xmlns:ds="http://schemas.openxmlformats.org/officeDocument/2006/customXml" ds:itemID="{B92C8D31-454C-4A8B-88D9-D3DCA4D40986}"/>
</file>

<file path=customXml/itemProps2.xml><?xml version="1.0" encoding="utf-8"?>
<ds:datastoreItem xmlns:ds="http://schemas.openxmlformats.org/officeDocument/2006/customXml" ds:itemID="{C2C56D30-75FE-42FC-8551-53F92B565068}"/>
</file>

<file path=customXml/itemProps3.xml><?xml version="1.0" encoding="utf-8"?>
<ds:datastoreItem xmlns:ds="http://schemas.openxmlformats.org/officeDocument/2006/customXml" ds:itemID="{2D874BA5-98E7-442B-B9E2-5603E15696A0}"/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4386</TotalTime>
  <Words>557</Words>
  <Application>Microsoft Office PowerPoint</Application>
  <PresentationFormat>Panorámica</PresentationFormat>
  <Paragraphs>61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Helvetica Light</vt:lpstr>
      <vt:lpstr>Open Sans Bold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Cesar A Alvarez S</dc:creator>
  <cp:lastModifiedBy>Martin Villarroel</cp:lastModifiedBy>
  <cp:revision>74</cp:revision>
  <dcterms:created xsi:type="dcterms:W3CDTF">2021-06-17T11:31:18Z</dcterms:created>
  <dcterms:modified xsi:type="dcterms:W3CDTF">2022-01-19T02:56:35Z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0x01010040548E345B6D594AAA06BAD71EA843DF</vt:lpwstr>
  </property>
</Properties>
</file>